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5" d="100"/>
          <a:sy n="145" d="100"/>
        </p:scale>
        <p:origin x="13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8686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600460"/>
            <a:ext cx="2377440" cy="23774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0" y="1716903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</a:t>
            </a:r>
            <a:r>
              <a:rPr lang="en-US" sz="72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7200" dirty="0"/>
          </a:p>
        </p:txBody>
      </p:sp>
      <p:sp>
        <p:nvSpPr>
          <p:cNvPr id="4" name="Shape 1"/>
          <p:cNvSpPr/>
          <p:nvPr/>
        </p:nvSpPr>
        <p:spPr>
          <a:xfrm>
            <a:off x="3749040" y="2951343"/>
            <a:ext cx="548640" cy="36576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3657600" y="3042783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chief of staff.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3657600" y="3682863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segretaria AI che legge la tua posta, organizza il tuo lavoro, e ogni mattina ti dice cosa conta — tutto sul tuo computer.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320040" cy="3200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30175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</a:t>
            </a:r>
            <a:r>
              <a:rPr lang="en-US" sz="11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820095" y="301752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9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731520" y="9601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L'IDEA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un altro tool. Una segretaria.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731520" y="2036940"/>
            <a:ext cx="10789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strumenti di produttività si aspettano che tu li usi.
</a:t>
            </a:r>
            <a:r>
              <a:rPr lang="en-US" sz="2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adiuvAI lavora per te.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731520" y="3545700"/>
            <a:ext cx="534924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731520" y="3545700"/>
            <a:ext cx="73152" cy="109728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1005840" y="3682860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Legge la tua posta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1005840" y="4048620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Filtra, prioritizza, segnala solo ciò che richiede la tua attenzione.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6263640" y="3545700"/>
            <a:ext cx="534924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6263640" y="3545700"/>
            <a:ext cx="73152" cy="109728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537960" y="3682860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Tiene in ordine l'agenda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6537960" y="4048620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Scadenze, impegni, follow-up — tutto tracciato senza chiederti nulla.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731520" y="4780140"/>
            <a:ext cx="534924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731520" y="4780140"/>
            <a:ext cx="73152" cy="109728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1005840" y="4917300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 il briefing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1005840" y="5283060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Ogni mattina arriva con un piano chiaro: ecco cosa conta oggi.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6263640" y="4780140"/>
            <a:ext cx="534924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6263640" y="4780140"/>
            <a:ext cx="73152" cy="109728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6537960" y="4917300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 aiuta a eseguire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6537960" y="5283060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 bozze, organizza documenti, ti accompagna mentre lavori.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5">
            <a:extLst>
              <a:ext uri="{FF2B5EF4-FFF2-40B4-BE49-F238E27FC236}">
                <a16:creationId xmlns:a16="http://schemas.microsoft.com/office/drawing/2014/main" id="{0A00EE15-82E9-57BD-EC72-52D7B7CDFE29}"/>
              </a:ext>
            </a:extLst>
          </p:cNvPr>
          <p:cNvSpPr/>
          <p:nvPr/>
        </p:nvSpPr>
        <p:spPr>
          <a:xfrm>
            <a:off x="6858000" y="3306276"/>
            <a:ext cx="4876495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320040" cy="3200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30175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</a:t>
            </a:r>
            <a:r>
              <a:rPr lang="en-US" sz="11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820095" y="301752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9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731520" y="9601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CUORE DELL'ESPERIENZA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Il briefing del mattino, poi ti prende per mano.</a:t>
            </a:r>
            <a:endParaRPr lang="en-US" sz="3600" dirty="0"/>
          </a:p>
        </p:txBody>
      </p:sp>
      <p:pic>
        <p:nvPicPr>
          <p:cNvPr id="7" name="Image 1" descr="C:/_temp/_adiuvai_workspace/adiuvAI/assets/screenshot/ho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391876"/>
            <a:ext cx="5852160" cy="3291840"/>
          </a:xfrm>
          <a:prstGeom prst="rect">
            <a:avLst/>
          </a:prstGeom>
          <a:effectLst>
            <a:outerShdw blurRad="228600" algn="ctr" rotWithShape="0">
              <a:prstClr val="black">
                <a:alpha val="40000"/>
              </a:prstClr>
            </a:outerShdw>
          </a:effectLst>
        </p:spPr>
      </p:pic>
      <p:sp>
        <p:nvSpPr>
          <p:cNvPr id="9" name="Text 5"/>
          <p:cNvSpPr/>
          <p:nvPr/>
        </p:nvSpPr>
        <p:spPr>
          <a:xfrm>
            <a:off x="731520" y="5775156"/>
            <a:ext cx="5852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Brief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858000" y="2581137"/>
            <a:ext cx="4754880" cy="74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Ogni mattina, un briefing personalizzato ti racconta cosa è cambiato, cosa scade e cosa conta di più.</a:t>
            </a:r>
            <a:endParaRPr lang="en-US" sz="1600" dirty="0"/>
          </a:p>
        </p:txBody>
      </p:sp>
      <p:sp>
        <p:nvSpPr>
          <p:cNvPr id="12" name="Shape 8"/>
          <p:cNvSpPr/>
          <p:nvPr/>
        </p:nvSpPr>
        <p:spPr>
          <a:xfrm>
            <a:off x="6858000" y="3306276"/>
            <a:ext cx="73152" cy="178308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7086600" y="3443436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CAROSELLO DELLE ATTIVITÀ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7086600" y="3925795"/>
            <a:ext cx="4458522" cy="1100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Dalla home, avvii il carosello: 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ogni scheda è un'attività che l'AI ritiene prioritaria per la giornata. Ti guida passo passo con le indicazioni per completarla, e puoi chattare con lei mentre lavori — come se avessi la tua segretaria al fianco.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320040" cy="3200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30175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</a:t>
            </a:r>
            <a:r>
              <a:rPr lang="en-US" sz="11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820095" y="301752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9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731520" y="9601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Parla con la tua segretaria. In italiano, in linguaggio naturale.</a:t>
            </a:r>
            <a:endParaRPr lang="en-US" sz="3600" dirty="0"/>
          </a:p>
        </p:txBody>
      </p:sp>
      <p:sp>
        <p:nvSpPr>
          <p:cNvPr id="7" name="Shape 4"/>
          <p:cNvSpPr/>
          <p:nvPr/>
        </p:nvSpPr>
        <p:spPr>
          <a:xfrm>
            <a:off x="731520" y="2560320"/>
            <a:ext cx="5120640" cy="502920"/>
          </a:xfrm>
          <a:prstGeom prst="rect">
            <a:avLst/>
          </a:prstGeom>
          <a:solidFill>
            <a:schemeClr val="bg1"/>
          </a:solidFill>
          <a:ln w="9525">
            <a:noFill/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Shape 5"/>
          <p:cNvSpPr/>
          <p:nvPr/>
        </p:nvSpPr>
        <p:spPr>
          <a:xfrm>
            <a:off x="731520" y="2560320"/>
            <a:ext cx="54864" cy="5029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914400" y="256032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« Qual è la prossima attività su cui concentrarmi? »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731520" y="3154680"/>
            <a:ext cx="5120640" cy="502920"/>
          </a:xfrm>
          <a:prstGeom prst="rect">
            <a:avLst/>
          </a:prstGeom>
          <a:solidFill>
            <a:schemeClr val="bg1"/>
          </a:solidFill>
          <a:ln w="9525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731520" y="3154680"/>
            <a:ext cx="54864" cy="5029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14400" y="315468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« Riassumi le email arrivate stamattina. »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731520" y="3749040"/>
            <a:ext cx="5120640" cy="502920"/>
          </a:xfrm>
          <a:prstGeom prst="rect">
            <a:avLst/>
          </a:prstGeom>
          <a:solidFill>
            <a:schemeClr val="bg1"/>
          </a:solidFill>
          <a:ln w="9525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731520" y="3749040"/>
            <a:ext cx="54864" cy="5029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914400" y="374904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« Crea un'attività: richiamare Luca giovedì. »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731520" y="4343400"/>
            <a:ext cx="5120640" cy="502920"/>
          </a:xfrm>
          <a:prstGeom prst="rect">
            <a:avLst/>
          </a:prstGeom>
          <a:solidFill>
            <a:schemeClr val="bg1"/>
          </a:solidFill>
          <a:ln w="9525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731520" y="4343400"/>
            <a:ext cx="54864" cy="5029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914400" y="434340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« Cosa è cambiato sul progetto Patient Portal? »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731520" y="5166360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Niente prompt engineering. Niente modelli da scegliere. L'AI giusta lavora in background e ti risponde con il contesto del tuo workspace.</a:t>
            </a:r>
            <a:endParaRPr lang="en-US" sz="1300" dirty="0"/>
          </a:p>
        </p:txBody>
      </p:sp>
      <p:pic>
        <p:nvPicPr>
          <p:cNvPr id="20" name="Image 1" descr="C:/_temp/_adiuvai_workspace/adiuvAI/assets/screenshot/home_cha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7920" y="2377440"/>
            <a:ext cx="5486400" cy="3086100"/>
          </a:xfrm>
          <a:prstGeom prst="rect">
            <a:avLst/>
          </a:prstGeom>
          <a:effectLst>
            <a:outerShdw blurRad="228600" algn="ctr" rotWithShape="0">
              <a:prstClr val="black">
                <a:alpha val="40000"/>
              </a:prstClr>
            </a:outerShdw>
          </a:effectLst>
        </p:spPr>
      </p:pic>
      <p:sp>
        <p:nvSpPr>
          <p:cNvPr id="22" name="Text 18"/>
          <p:cNvSpPr/>
          <p:nvPr/>
        </p:nvSpPr>
        <p:spPr>
          <a:xfrm>
            <a:off x="6217920" y="55321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 contestuale sul workspace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320040" cy="3200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30175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</a:t>
            </a:r>
            <a:r>
              <a:rPr lang="en-US" sz="11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820095" y="301752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9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731520" y="9601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FA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Tutto il lavoro quotidiano, in un unico posto.</a:t>
            </a:r>
            <a:endParaRPr lang="en-US" sz="3600" dirty="0"/>
          </a:p>
        </p:txBody>
      </p:sp>
      <p:sp>
        <p:nvSpPr>
          <p:cNvPr id="7" name="Shape 4"/>
          <p:cNvSpPr/>
          <p:nvPr/>
        </p:nvSpPr>
        <p:spPr>
          <a:xfrm>
            <a:off x="731520" y="2337735"/>
            <a:ext cx="361188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960120" y="2612055"/>
            <a:ext cx="109728" cy="109728"/>
          </a:xfrm>
          <a:prstGeom prst="ellipse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188720" y="2520615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→ Attività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960120" y="2977815"/>
            <a:ext cx="3154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Legge Gmail, Outlook, cartelle locali ed estrae automaticamente task, promemoria e note.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526280" y="2337735"/>
            <a:ext cx="361188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754880" y="2612055"/>
            <a:ext cx="109728" cy="109728"/>
          </a:xfrm>
          <a:prstGeom prst="ellipse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983480" y="2520615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Progetti e clienti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4754880" y="2977815"/>
            <a:ext cx="3154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Timeline, milestone, riepiloghi AI per ogni progetto. Tutto collegato.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8321040" y="2337735"/>
            <a:ext cx="361188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8549640" y="2612055"/>
            <a:ext cx="109728" cy="109728"/>
          </a:xfrm>
          <a:prstGeom prst="ellipse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8778240" y="2520615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con ricerca semantica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8549640" y="2977815"/>
            <a:ext cx="3154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 markdown e ricerca vettoriale su tutto ciò che scrivi.</a:t>
            </a:r>
            <a:endParaRPr lang="en-US" sz="1150" dirty="0"/>
          </a:p>
        </p:txBody>
      </p:sp>
      <p:sp>
        <p:nvSpPr>
          <p:cNvPr id="19" name="Shape 16"/>
          <p:cNvSpPr/>
          <p:nvPr/>
        </p:nvSpPr>
        <p:spPr>
          <a:xfrm>
            <a:off x="731520" y="4075095"/>
            <a:ext cx="361188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960120" y="4349415"/>
            <a:ext cx="109728" cy="109728"/>
          </a:xfrm>
          <a:prstGeom prst="ellipse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1188720" y="4257975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 e milestone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960120" y="4715175"/>
            <a:ext cx="3154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Panoramica visiva delle scadenze e degli stati di avanzamento.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526280" y="4075095"/>
            <a:ext cx="361188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4754880" y="4349415"/>
            <a:ext cx="109728" cy="109728"/>
          </a:xfrm>
          <a:prstGeom prst="ellipse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983480" y="4257975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 locali</a:t>
            </a:r>
            <a:endParaRPr lang="en-US" sz="1500" dirty="0"/>
          </a:p>
        </p:txBody>
      </p:sp>
      <p:sp>
        <p:nvSpPr>
          <p:cNvPr id="26" name="Text 23"/>
          <p:cNvSpPr/>
          <p:nvPr/>
        </p:nvSpPr>
        <p:spPr>
          <a:xfrm>
            <a:off x="4754880" y="4715175"/>
            <a:ext cx="3154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Sorveglianza file, monitor cartelle, integrazione Telegram.</a:t>
            </a:r>
            <a:endParaRPr lang="en-US" sz="1150" dirty="0"/>
          </a:p>
        </p:txBody>
      </p:sp>
      <p:sp>
        <p:nvSpPr>
          <p:cNvPr id="27" name="Shape 24"/>
          <p:cNvSpPr/>
          <p:nvPr/>
        </p:nvSpPr>
        <p:spPr>
          <a:xfrm>
            <a:off x="8321040" y="4075095"/>
            <a:ext cx="361188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10927080" y="4239687"/>
            <a:ext cx="868680" cy="274320"/>
          </a:xfrm>
          <a:prstGeom prst="rect">
            <a:avLst/>
          </a:prstGeom>
          <a:solidFill>
            <a:srgbClr val="F4EDF3"/>
          </a:solidFill>
          <a:ln w="9525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10927080" y="4239687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 SOON</a:t>
            </a:r>
            <a:endParaRPr lang="en-US" sz="800" dirty="0"/>
          </a:p>
        </p:txBody>
      </p:sp>
      <p:sp>
        <p:nvSpPr>
          <p:cNvPr id="30" name="Shape 27"/>
          <p:cNvSpPr/>
          <p:nvPr/>
        </p:nvSpPr>
        <p:spPr>
          <a:xfrm>
            <a:off x="8549640" y="4349415"/>
            <a:ext cx="109728" cy="109728"/>
          </a:xfrm>
          <a:prstGeom prst="ellipse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8778240" y="4257975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Voce in riunione</a:t>
            </a:r>
            <a:endParaRPr lang="en-US" sz="1500" dirty="0"/>
          </a:p>
        </p:txBody>
      </p:sp>
      <p:sp>
        <p:nvSpPr>
          <p:cNvPr id="32" name="Text 29"/>
          <p:cNvSpPr/>
          <p:nvPr/>
        </p:nvSpPr>
        <p:spPr>
          <a:xfrm>
            <a:off x="8549640" y="4715175"/>
            <a:ext cx="3154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Prende note durante le call, estrae action item.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320040" cy="3200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30175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</a:t>
            </a:r>
            <a:r>
              <a:rPr lang="en-US" sz="11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820095" y="301752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9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731520" y="9601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RISERVATEZZA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tuoi dati non lasciano il tuo computer.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731520" y="2560320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Local-first.</a:t>
            </a:r>
            <a:endParaRPr lang="en-US" sz="4800" dirty="0"/>
          </a:p>
        </p:txBody>
      </p:sp>
      <p:sp>
        <p:nvSpPr>
          <p:cNvPr id="8" name="Text 5"/>
          <p:cNvSpPr/>
          <p:nvPr/>
        </p:nvSpPr>
        <p:spPr>
          <a:xfrm>
            <a:off x="731520" y="3566160"/>
            <a:ext cx="5486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Tutto gira in locale. Il database è sul tuo disco, cifrato. Nessun server adiuvAI vede i contenuti di email, file o documenti.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6583680" y="2560320"/>
            <a:ext cx="260604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6583680" y="2560320"/>
            <a:ext cx="2606040" cy="457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6766560" y="26974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GDPR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6766560" y="310896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dati non vengono mai trasferiti a terzi. Conformità per architettura.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9281160" y="2560320"/>
            <a:ext cx="260604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9281160" y="2560320"/>
            <a:ext cx="2606040" cy="457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9464040" y="26974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9464040" y="310896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Progettato dall'inizio per il nuovo quadro normativo europeo.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6583680" y="4251960"/>
            <a:ext cx="260604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6583680" y="4251960"/>
            <a:ext cx="2606040" cy="457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676656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Cifratura end-to-end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6766560" y="480060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 e sincronizzazione opzionali con cifratura client-side.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9281160" y="4251960"/>
            <a:ext cx="260604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F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9281160" y="4251960"/>
            <a:ext cx="2606040" cy="457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9464040" y="4389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training</a:t>
            </a:r>
            <a:endParaRPr lang="en-US" sz="1500" dirty="0"/>
          </a:p>
        </p:txBody>
      </p:sp>
      <p:sp>
        <p:nvSpPr>
          <p:cNvPr id="24" name="Text 21"/>
          <p:cNvSpPr/>
          <p:nvPr/>
        </p:nvSpPr>
        <p:spPr>
          <a:xfrm>
            <a:off x="9464040" y="480060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tuoi dati non vengono mai usati per addestrare modelli AI.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320040" cy="3200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30175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</a:t>
            </a:r>
            <a:r>
              <a:rPr lang="en-US" sz="11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820095" y="301752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9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731520" y="9601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POSIZIONAMENTO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non Motion, Notion AI o Microsoft Copilot?</a:t>
            </a:r>
            <a:endParaRPr lang="en-US" sz="36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2560320"/>
          <a:ext cx="10698480" cy="301752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C79A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adiuvAI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Notion AI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Copilot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Locale, dati sul tuo PC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79A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Conforme EU AI Act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79A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n/d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n/d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Parziale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Legge email + file + chat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79A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Parziale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Daily Brief proattivo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79A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invisibile (zero prompt)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79A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D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731520" y="59893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altri sono cloud-first generalisti. adiuvAI è locale, proattivo, pensato per chi lavora con dati propri.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320040" cy="3200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30175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</a:t>
            </a:r>
            <a:r>
              <a:rPr lang="en-US" sz="11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820095" y="301752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9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731520" y="9601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Dove siamo, dove stiamo andando.</a:t>
            </a:r>
            <a:endParaRPr lang="en-US" sz="3600" dirty="0"/>
          </a:p>
        </p:txBody>
      </p:sp>
      <p:sp>
        <p:nvSpPr>
          <p:cNvPr id="7" name="Shape 4"/>
          <p:cNvSpPr/>
          <p:nvPr/>
        </p:nvSpPr>
        <p:spPr>
          <a:xfrm>
            <a:off x="1097280" y="3431404"/>
            <a:ext cx="10058400" cy="36576"/>
          </a:xfrm>
          <a:prstGeom prst="rect">
            <a:avLst/>
          </a:prstGeom>
          <a:solidFill>
            <a:srgbClr val="C8C3CD"/>
          </a:solidFill>
          <a:ln w="12700">
            <a:solidFill>
              <a:srgbClr val="C8C3C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1353312" y="3339964"/>
            <a:ext cx="228600" cy="228600"/>
          </a:xfrm>
          <a:prstGeom prst="ellipse">
            <a:avLst/>
          </a:prstGeom>
          <a:solidFill>
            <a:srgbClr val="FBC881"/>
          </a:solidFill>
          <a:ln w="12700">
            <a:solidFill>
              <a:srgbClr val="C79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280160" y="2608444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Oggi — Beta privata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280160" y="3979420"/>
            <a:ext cx="3657600" cy="16439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Brief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Carosello attività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→ Task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Progetti &amp; Note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010912" y="3339964"/>
            <a:ext cx="228600" cy="228600"/>
          </a:xfrm>
          <a:prstGeom prst="ellipse">
            <a:avLst/>
          </a:prstGeom>
          <a:solidFill>
            <a:srgbClr val="FBC881"/>
          </a:solidFill>
          <a:ln w="12700">
            <a:solidFill>
              <a:srgbClr val="C79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937760" y="2608444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Giugno 2026 — Beta pubblica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937760" y="3979420"/>
            <a:ext cx="3657600" cy="16439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 bot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Outlook / Teams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mobile companion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8668512" y="3339964"/>
            <a:ext cx="228600" cy="228600"/>
          </a:xfrm>
          <a:prstGeom prst="ellipse">
            <a:avLst/>
          </a:prstGeom>
          <a:solidFill>
            <a:srgbClr val="FBC881"/>
          </a:solidFill>
          <a:ln w="12700">
            <a:solidFill>
              <a:srgbClr val="C79A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8595360" y="2608444"/>
            <a:ext cx="359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Oltre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8595360" y="3979420"/>
            <a:ext cx="3454266" cy="16439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Assistente vocale in riunione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 di team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■"/>
            </a:pPr>
            <a:r>
              <a:rPr lang="en-US" sz="12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e ruoli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_temp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048" y="858486"/>
            <a:ext cx="1371600" cy="1371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504406"/>
            <a:ext cx="103628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i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chief of staff.</a:t>
            </a:r>
            <a:endParaRPr lang="en-US" sz="3200" dirty="0"/>
          </a:p>
        </p:txBody>
      </p:sp>
      <p:sp>
        <p:nvSpPr>
          <p:cNvPr id="4" name="Shape 1"/>
          <p:cNvSpPr/>
          <p:nvPr/>
        </p:nvSpPr>
        <p:spPr>
          <a:xfrm>
            <a:off x="5821528" y="3373086"/>
            <a:ext cx="548640" cy="36576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1371600" y="3555966"/>
            <a:ext cx="9448495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in arrivo a Giugno 2026. Gli early adopter otterranno accesso prioritario e potranno guidare il roadmap.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2895448" y="5486400"/>
            <a:ext cx="6400800" cy="1005840"/>
          </a:xfrm>
          <a:prstGeom prst="rect">
            <a:avLst/>
          </a:prstGeom>
          <a:solidFill>
            <a:srgbClr val="FFFFFF"/>
          </a:solidFill>
          <a:ln w="19050">
            <a:solidFill>
              <a:srgbClr val="FBC8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2895448" y="548640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C0C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Iscriviti alla waitlist  ·  </a:t>
            </a:r>
            <a:r>
              <a:rPr lang="en-US" sz="2000" b="1" dirty="0">
                <a:solidFill>
                  <a:srgbClr val="C79A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adiuvai.com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681</Words>
  <Application>Microsoft Office PowerPoint</Application>
  <PresentationFormat>Widescreen</PresentationFormat>
  <Paragraphs>129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adiuvAI</dc:title>
  <dc:subject>PptxGenJS Presentation</dc:subject>
  <dc:creator>adiuvAI</dc:creator>
  <cp:lastModifiedBy>Musso, Roberto</cp:lastModifiedBy>
  <cp:revision>4</cp:revision>
  <dcterms:created xsi:type="dcterms:W3CDTF">2026-04-14T17:01:23Z</dcterms:created>
  <dcterms:modified xsi:type="dcterms:W3CDTF">2026-04-14T17:13:41Z</dcterms:modified>
</cp:coreProperties>
</file>